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3" r:id="rId7"/>
    <p:sldId id="260" r:id="rId8"/>
    <p:sldId id="261" r:id="rId9"/>
    <p:sldId id="264" r:id="rId10"/>
    <p:sldId id="265" r:id="rId11"/>
    <p:sldId id="266" r:id="rId12"/>
    <p:sldId id="267" r:id="rId13"/>
    <p:sldId id="269" r:id="rId14"/>
    <p:sldId id="268" r:id="rId15"/>
    <p:sldId id="270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571811-1F89-0658-98E0-5DB9F4DEE0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C05BAC2-7C50-01AD-4236-063A3955CB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63AF19-943B-ADD7-890D-A9B804842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63174-E8E5-470C-BE8D-F8792A0E23A6}" type="datetimeFigureOut">
              <a:rPr lang="ru-RU" smtClean="0"/>
              <a:t>18.05.2024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2F5D8AD-EFF8-692A-357F-2BA91F183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E300881-12D6-3301-4C69-1D911F686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6E330-D3BE-4F6E-8F6A-8A3E282847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4148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7F6EEB-EC68-E8E3-A0BE-12BB8CC7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1010813-1549-B783-F553-8DE4F40770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06DE6A-567A-870B-A963-CCC6B0811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63174-E8E5-470C-BE8D-F8792A0E23A6}" type="datetimeFigureOut">
              <a:rPr lang="ru-RU" smtClean="0"/>
              <a:t>18.05.2024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DF8B46-8B84-731C-7EED-0627F16C7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4B1781-E5AD-6B55-956B-F100251DA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6E330-D3BE-4F6E-8F6A-8A3E282847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4107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355DB3A-D226-ACD4-43B3-4B848054E7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C2DC13C-27AD-E17B-4B14-FB1D501412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076078-FB21-C95E-26ED-3F1496322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63174-E8E5-470C-BE8D-F8792A0E23A6}" type="datetimeFigureOut">
              <a:rPr lang="ru-RU" smtClean="0"/>
              <a:t>18.05.2024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0A08AF-758C-114D-567A-918C92A64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34F719D-C61F-2876-5A23-A8767C4E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6E330-D3BE-4F6E-8F6A-8A3E282847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4184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BAE7E9-F89E-A893-81D1-0B66686DD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A8FCD2-0385-12B3-9CE4-4FF9A5BB7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1584F4A-AEE9-4E15-4FFF-0E425101B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63174-E8E5-470C-BE8D-F8792A0E23A6}" type="datetimeFigureOut">
              <a:rPr lang="ru-RU" smtClean="0"/>
              <a:t>18.05.2024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814012-BCFA-A16E-D33D-F8186D4B7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0293AD-D3A5-1752-4E80-05E280A26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6E330-D3BE-4F6E-8F6A-8A3E282847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7281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993EFC-7D8A-E06A-EF31-B5DABD15E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C6E526C-4FB5-4D24-8B5E-F7B67FEBB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6A22D1-B8B1-4BA5-397E-D7BE69C28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63174-E8E5-470C-BE8D-F8792A0E23A6}" type="datetimeFigureOut">
              <a:rPr lang="ru-RU" smtClean="0"/>
              <a:t>18.05.2024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8241BE2-93A9-9AB0-DDF9-18313F814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4DDFB66-83A0-FC21-95F0-CF632E686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6E330-D3BE-4F6E-8F6A-8A3E282847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380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BEC365-DFCF-33A7-C3E2-2B01485FA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0D32F6-7227-3D49-C6A3-B31B6998C7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99B52FE-B8A4-C3AC-234C-DA2A5F188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B395E98-7D13-A0B2-D3FE-9EE0F371A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63174-E8E5-470C-BE8D-F8792A0E23A6}" type="datetimeFigureOut">
              <a:rPr lang="ru-RU" smtClean="0"/>
              <a:t>18.05.2024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DBE4B65-339E-255A-EE88-A302200B2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5481985-8F6E-6A39-DF2B-7B4BF56BD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6E330-D3BE-4F6E-8F6A-8A3E282847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2618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0355E4-EF77-7711-08AC-287CC532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0573D8C-0B2C-5ABB-14C8-D2D3CAF3E0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EA8A64B-27DE-214D-BCF8-B59A80CA2F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FCF73AC-F4F6-93E1-E853-30DA82210C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C15347D-F7B9-6A3C-5A53-99F5014A2C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31EA13D-A185-54E0-BD90-2AAACF143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63174-E8E5-470C-BE8D-F8792A0E23A6}" type="datetimeFigureOut">
              <a:rPr lang="ru-RU" smtClean="0"/>
              <a:t>18.05.2024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6EE76FA-B513-FDA9-F36C-A6E2EF106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F19308E-9CB1-5384-E83E-7CE89DCA9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6E330-D3BE-4F6E-8F6A-8A3E282847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2026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FF97E6-50DD-CDAB-11B2-546E43A1A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4F04243-5376-6F29-EC4D-E005DFEE1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63174-E8E5-470C-BE8D-F8792A0E23A6}" type="datetimeFigureOut">
              <a:rPr lang="ru-RU" smtClean="0"/>
              <a:t>18.05.2024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60B23BC-3EBB-6FFF-EFC4-A0692C60A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5FA95E0-D0F7-753F-BB01-10BE82B9C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6E330-D3BE-4F6E-8F6A-8A3E282847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5090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1B0D7D1-BD06-82B4-5CF4-EFBD038E5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63174-E8E5-470C-BE8D-F8792A0E23A6}" type="datetimeFigureOut">
              <a:rPr lang="ru-RU" smtClean="0"/>
              <a:t>18.05.2024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BB6E6F-567B-2A13-D224-C6D134F00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C7E126-73D9-A5DE-4951-D9A4D9EA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6E330-D3BE-4F6E-8F6A-8A3E282847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7806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0C9EA1-3C03-9CA8-B404-0E2547C13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3F2D83-4CE6-23CB-82E5-E6774FE38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0DE1235-998E-0C2D-798F-A0C91957B9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75E5EC4-A0C9-8AA2-D87E-1E77C500E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63174-E8E5-470C-BE8D-F8792A0E23A6}" type="datetimeFigureOut">
              <a:rPr lang="ru-RU" smtClean="0"/>
              <a:t>18.05.2024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88CEBFA-0B99-7F99-E17D-431A78DDF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B4387B0-13D8-F395-7947-AA1EBA3BD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6E330-D3BE-4F6E-8F6A-8A3E282847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1303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423CA7-E1F2-646D-4079-D35D2F02E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91413A2-4F04-D93B-B474-6B51F77966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1D1C686-2FC6-5AF7-7AD8-A15C82ABF7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54D10EA-265C-A763-298F-7D28BF6C9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63174-E8E5-470C-BE8D-F8792A0E23A6}" type="datetimeFigureOut">
              <a:rPr lang="ru-RU" smtClean="0"/>
              <a:t>18.05.2024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6981571-C5DA-F043-E0E7-60D8F6846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D4A4481-1D5A-09C3-5B0C-B97A8EAD7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6E330-D3BE-4F6E-8F6A-8A3E282847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965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5E7728-3D97-27A9-7612-AEB3D23FE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50EF7EB-37FC-D647-1312-BD2ED3A77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58BBBF-5199-A3A5-F006-24741B8921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663174-E8E5-470C-BE8D-F8792A0E23A6}" type="datetimeFigureOut">
              <a:rPr lang="ru-RU" smtClean="0"/>
              <a:t>18.05.2024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732144C-2F00-8A44-215B-B1984AFCD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7649DC-CB0A-F574-9EA1-B1DB6B0E5B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6E330-D3BE-4F6E-8F6A-8A3E282847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373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aa.gov.by/uploads/files/Forma-zajavlenija-o-zakljuchenii-dogovora-KPTS-Internet-zajavka.docx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aa.gov.by/uploads/files/Obrazets-dogovora-KPTS-Internt-zajavka-1-2.docx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-pasluga.by/home.html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aa.gov.by/uploads/files/POSTANOVLENIE-SOVETA-MINISTROV-RESPUBLIKI-BELARUS-28-dekabrja-2023-g.-972-1.pdf" TargetMode="External"/><Relationship Id="rId2" Type="http://schemas.openxmlformats.org/officeDocument/2006/relationships/hyperlink" Target="https://caa.gov.by/uploads/files/UKAZ-PREZIDENTA-RESPUBLIKI-BELARUS-25-sentjabrja-2023-g.-297-1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pochta@ucp.by" TargetMode="External"/><Relationship Id="rId2" Type="http://schemas.openxmlformats.org/officeDocument/2006/relationships/hyperlink" Target="mailto:ipk@bsatu.b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aa.gov.by/uploads/files/Perechen-UO-po-podgotovke-operatorov-BLA-25.04.2024.docx" TargetMode="External"/><Relationship Id="rId5" Type="http://schemas.openxmlformats.org/officeDocument/2006/relationships/hyperlink" Target="mailto:kadr.by@mail.ru" TargetMode="External"/><Relationship Id="rId4" Type="http://schemas.openxmlformats.org/officeDocument/2006/relationships/hyperlink" Target="mailto:uchc_dosaaf@tut.by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aa.gov.by/uploads/files/Rukovodstvo-po-otsenke-ekspluatatsionnyx-riskov-pri-vypolnenii-poletov-grazhdanskix-bespilotnyx-letatelnyx-apparatov-Prikaz-DA-ot-15.03.2024-82-1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aa.gov.by/uploads/files/Instruktivnyj-material-po-otsenke-ekspluatatsionnyx-riskov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B0BF75-A01F-3420-3205-04284D5B01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254328"/>
          </a:xfrm>
        </p:spPr>
        <p:txBody>
          <a:bodyPr>
            <a:normAutofit fontScale="90000"/>
          </a:bodyPr>
          <a:lstStyle/>
          <a:p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Порядок постановки на учет и дальнейшей эксплуатации</a:t>
            </a:r>
            <a:b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гражданских беспилотных</a:t>
            </a:r>
            <a:b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летательных аппаратов</a:t>
            </a:r>
          </a:p>
        </p:txBody>
      </p:sp>
    </p:spTree>
    <p:extLst>
      <p:ext uri="{BB962C8B-B14F-4D97-AF65-F5344CB8AC3E}">
        <p14:creationId xmlns:p14="http://schemas.microsoft.com/office/powerpoint/2010/main" val="1590297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05DC28-53BE-A807-E54B-4C247F9A3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035" y="0"/>
            <a:ext cx="10515600" cy="1325563"/>
          </a:xfrm>
        </p:spPr>
        <p:txBody>
          <a:bodyPr/>
          <a:lstStyle/>
          <a:p>
            <a:r>
              <a:rPr lang="ru-RU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3. Получение доступа к КПТС «Интернет-заявка» </a:t>
            </a:r>
            <a:r>
              <a:rPr lang="ru-RU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Белаэронавигации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EF72414-4E7A-4784-8DF8-E78F4F886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9653" t="16455" r="2188" b="32064"/>
          <a:stretch/>
        </p:blipFill>
        <p:spPr>
          <a:xfrm>
            <a:off x="497149" y="1325562"/>
            <a:ext cx="11448749" cy="531493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86D1BF-3EE9-BA31-9EDC-BCC1D4033E78}"/>
              </a:ext>
            </a:extLst>
          </p:cNvPr>
          <p:cNvSpPr txBox="1"/>
          <p:nvPr/>
        </p:nvSpPr>
        <p:spPr>
          <a:xfrm>
            <a:off x="958788" y="5816523"/>
            <a:ext cx="9561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i="0" u="none" strike="noStrike" dirty="0">
                <a:solidFill>
                  <a:srgbClr val="0B336A"/>
                </a:solidFill>
                <a:effectLst/>
                <a:highlight>
                  <a:srgbClr val="F5F8FB"/>
                </a:highlight>
                <a:latin typeface="PT Sans" panose="020B0503020203020204" pitchFamily="34" charset="-52"/>
                <a:hlinkClick r:id="rId3"/>
              </a:rPr>
              <a:t>Форма заявления о заключении договора КПТС Интернет-заявка</a:t>
            </a:r>
            <a:endParaRPr lang="ru-RU" b="0" i="0" dirty="0">
              <a:solidFill>
                <a:srgbClr val="3A4758"/>
              </a:solidFill>
              <a:effectLst/>
              <a:highlight>
                <a:srgbClr val="F5F8FB"/>
              </a:highlight>
              <a:latin typeface="PT Sans" panose="020B0503020203020204" pitchFamily="34" charset="-52"/>
            </a:endParaRPr>
          </a:p>
          <a:p>
            <a:pPr algn="just"/>
            <a:r>
              <a:rPr lang="ru-RU" b="1" i="0" u="sng" dirty="0">
                <a:solidFill>
                  <a:srgbClr val="0B336A"/>
                </a:solidFill>
                <a:effectLst/>
                <a:highlight>
                  <a:srgbClr val="F5F8FB"/>
                </a:highlight>
                <a:latin typeface="PT Sans" panose="020B0503020203020204" pitchFamily="34" charset="-52"/>
                <a:hlinkClick r:id="rId4"/>
              </a:rPr>
              <a:t>Образец договора КПТС Интернет-заявка</a:t>
            </a:r>
          </a:p>
          <a:p>
            <a:endParaRPr lang="ru-RU" b="1" i="0" u="none" strike="noStrike" dirty="0">
              <a:solidFill>
                <a:srgbClr val="0B336A"/>
              </a:solidFill>
              <a:effectLst/>
              <a:highlight>
                <a:srgbClr val="F5F8FB"/>
              </a:highlight>
              <a:latin typeface="PT Sans" panose="020B0503020203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004190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326B1D-49D6-7699-05A6-63C5418EE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689" y="36651"/>
            <a:ext cx="10969101" cy="1325563"/>
          </a:xfrm>
        </p:spPr>
        <p:txBody>
          <a:bodyPr>
            <a:normAutofit fontScale="90000"/>
          </a:bodyPr>
          <a:lstStyle/>
          <a:p>
            <a:r>
              <a:rPr lang="ru-RU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4. Разрешение на проведение аэрофотосъемки от Генерального штаба ВС РБ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D8717A0-05A4-726A-892F-99BD5453B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97" y="1873188"/>
            <a:ext cx="9691499" cy="472320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9EEF2C-92A2-00B1-2BFC-59FE7E098913}"/>
              </a:ext>
            </a:extLst>
          </p:cNvPr>
          <p:cNvSpPr txBox="1"/>
          <p:nvPr/>
        </p:nvSpPr>
        <p:spPr>
          <a:xfrm>
            <a:off x="914400" y="1309297"/>
            <a:ext cx="91795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Заявка подается либо через </a:t>
            </a:r>
            <a:r>
              <a:rPr lang="ru-RU" sz="3200" b="1" dirty="0">
                <a:hlinkClick r:id="rId3"/>
              </a:rPr>
              <a:t>Е-</a:t>
            </a:r>
            <a:r>
              <a:rPr lang="ru-RU" sz="3200" b="1" dirty="0" err="1">
                <a:hlinkClick r:id="rId3"/>
              </a:rPr>
              <a:t>Паслуга</a:t>
            </a:r>
            <a:endParaRPr lang="ru-RU" sz="3200" b="1" dirty="0"/>
          </a:p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505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291FAF73-0584-A828-6246-6C77F811DB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0796" t="12253" r="14254" b="22610"/>
          <a:stretch/>
        </p:blipFill>
        <p:spPr>
          <a:xfrm>
            <a:off x="239698" y="360546"/>
            <a:ext cx="4616388" cy="6464899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C673346-A616-C989-62B6-18632B251E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0922" t="12111" r="14078" b="21286"/>
          <a:stretch/>
        </p:blipFill>
        <p:spPr>
          <a:xfrm>
            <a:off x="7335916" y="628554"/>
            <a:ext cx="4364851" cy="62294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360E11-19B0-4A53-8F1D-DB01D2754D36}"/>
              </a:ext>
            </a:extLst>
          </p:cNvPr>
          <p:cNvSpPr txBox="1"/>
          <p:nvPr/>
        </p:nvSpPr>
        <p:spPr>
          <a:xfrm>
            <a:off x="452760" y="0"/>
            <a:ext cx="5894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Либо официальным письмом</a:t>
            </a:r>
          </a:p>
        </p:txBody>
      </p:sp>
    </p:spTree>
    <p:extLst>
      <p:ext uri="{BB962C8B-B14F-4D97-AF65-F5344CB8AC3E}">
        <p14:creationId xmlns:p14="http://schemas.microsoft.com/office/powerpoint/2010/main" val="2948623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6F67C6-02A7-7796-AE57-943188A40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 заявке прилагается: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46B98A-DC60-9A8A-45B1-B6BA98DCF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718" y="1825625"/>
            <a:ext cx="11727402" cy="4351338"/>
          </a:xfrm>
        </p:spPr>
        <p:txBody>
          <a:bodyPr>
            <a:normAutofit/>
          </a:bodyPr>
          <a:lstStyle/>
          <a:p>
            <a:r>
              <a:rPr lang="ru-RU" sz="3600" b="1" dirty="0"/>
              <a:t>Уведомление о постановке гражданского БЛА на учет</a:t>
            </a:r>
          </a:p>
          <a:p>
            <a:r>
              <a:rPr lang="ru-RU" sz="3600" b="1" dirty="0"/>
              <a:t>Разрешение на эксплуатацию</a:t>
            </a:r>
          </a:p>
          <a:p>
            <a:r>
              <a:rPr lang="ru-RU" sz="3600" b="1" dirty="0"/>
              <a:t>Свидетельство о повышении квалификации</a:t>
            </a:r>
          </a:p>
        </p:txBody>
      </p:sp>
    </p:spTree>
    <p:extLst>
      <p:ext uri="{BB962C8B-B14F-4D97-AF65-F5344CB8AC3E}">
        <p14:creationId xmlns:p14="http://schemas.microsoft.com/office/powerpoint/2010/main" val="1418891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6B1519-7943-FE81-A7B2-D6B31AA10F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704" t="12338" r="14078" b="20833"/>
          <a:stretch/>
        </p:blipFill>
        <p:spPr>
          <a:xfrm>
            <a:off x="163589" y="75505"/>
            <a:ext cx="4805228" cy="678249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1F92C32-C8B8-D0A9-55E8-60C8ADCA9A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631" t="12338" r="14078" b="21059"/>
          <a:stretch/>
        </p:blipFill>
        <p:spPr>
          <a:xfrm>
            <a:off x="5983549" y="62322"/>
            <a:ext cx="4805227" cy="672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40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DE41EC-777E-6FC1-0AF0-9739F5B7A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2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ru-RU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4.1 Разрешение на использование отснятых материалов</a:t>
            </a:r>
            <a:b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9E3687-FFE6-F0F9-BA7D-DFD0DB2ACB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796" t="19587" r="14223" b="22419"/>
          <a:stretch/>
        </p:blipFill>
        <p:spPr>
          <a:xfrm>
            <a:off x="420209" y="1200801"/>
            <a:ext cx="5065450" cy="67539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1CEA3C5-8778-7027-EFEC-8B0B1EF365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0920" t="12338" r="13862" b="21059"/>
          <a:stretch/>
        </p:blipFill>
        <p:spPr>
          <a:xfrm>
            <a:off x="6320903" y="1200801"/>
            <a:ext cx="5450888" cy="766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30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7C8BF3-9DAD-C4D3-4C2F-A8F8ADCE1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221" y="249075"/>
            <a:ext cx="10515600" cy="1325563"/>
          </a:xfrm>
        </p:spPr>
        <p:txBody>
          <a:bodyPr/>
          <a:lstStyle/>
          <a:p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Главные нормативные документы в области эксплуатации гражданских БЛА	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2BBD5E-827F-46E9-DAF0-CE5D784AC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b="1" i="0" u="sng" dirty="0">
                <a:solidFill>
                  <a:srgbClr val="0B336A"/>
                </a:solidFill>
                <a:effectLst/>
                <a:highlight>
                  <a:srgbClr val="F5F8FB"/>
                </a:highlight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УКАЗ ПРЕЗИДЕНТА РЕСПУБЛИКИ БЕЛАРУСЬ 25 сентября 2023 г. № 297 О государственном учете и эксплуатации гражданских беспилотных летательных аппаратов </a:t>
            </a:r>
          </a:p>
          <a:p>
            <a:pPr algn="just"/>
            <a:endParaRPr lang="ru-RU" b="1" i="0" u="sng" dirty="0">
              <a:solidFill>
                <a:srgbClr val="0B336A"/>
              </a:solidFill>
              <a:effectLst/>
              <a:highlight>
                <a:srgbClr val="F5F8FB"/>
              </a:highlight>
              <a:latin typeface="PT Sans" panose="020B0503020203020204" pitchFamily="34" charset="-52"/>
              <a:hlinkClick r:id="rId2"/>
            </a:endParaRPr>
          </a:p>
          <a:p>
            <a:pPr algn="just"/>
            <a:r>
              <a:rPr lang="ru-RU" b="1" i="0" u="sng" dirty="0">
                <a:solidFill>
                  <a:srgbClr val="0B336A"/>
                </a:solidFill>
                <a:effectLst/>
                <a:highlight>
                  <a:srgbClr val="F5F8FB"/>
                </a:highlight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ПОСТАНОВЛЕНИЕ СОВЕТА МИНИСТРОВ РЕСПУБЛИКИ БЕЛАРУСЬ 28 декабря 2023 г. № 972 О вопросах государственного учета и эксплуатации гражданских беспилотных летательных аппаратов </a:t>
            </a:r>
          </a:p>
          <a:p>
            <a:pPr marL="0" indent="0" algn="just">
              <a:buNone/>
            </a:pPr>
            <a:endParaRPr lang="ru-RU" b="0" i="0" dirty="0">
              <a:solidFill>
                <a:srgbClr val="3A4758"/>
              </a:solidFill>
              <a:effectLst/>
              <a:highlight>
                <a:srgbClr val="F5F8FB"/>
              </a:highlight>
              <a:latin typeface="PT Sans" panose="020B0503020203020204" pitchFamily="34" charset="-52"/>
            </a:endParaRPr>
          </a:p>
          <a:p>
            <a:pPr algn="just"/>
            <a:endParaRPr lang="ru-RU" b="1" i="0" u="sng" dirty="0">
              <a:solidFill>
                <a:srgbClr val="0B336A"/>
              </a:solidFill>
              <a:effectLst/>
              <a:highlight>
                <a:srgbClr val="F5F8FB"/>
              </a:highlight>
              <a:latin typeface="PT Sans" panose="020B0503020203020204" pitchFamily="34" charset="-52"/>
              <a:hlinkClick r:id="rId2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2681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D312060-9785-C558-5093-14BF615514B4}"/>
              </a:ext>
            </a:extLst>
          </p:cNvPr>
          <p:cNvSpPr/>
          <p:nvPr/>
        </p:nvSpPr>
        <p:spPr>
          <a:xfrm>
            <a:off x="488270" y="161257"/>
            <a:ext cx="5356193" cy="7812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/>
              <a:t>Гражданский БЛА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0DB104B-938A-E05F-7AB3-BBCAC7E601EF}"/>
              </a:ext>
            </a:extLst>
          </p:cNvPr>
          <p:cNvSpPr/>
          <p:nvPr/>
        </p:nvSpPr>
        <p:spPr>
          <a:xfrm>
            <a:off x="6377124" y="161254"/>
            <a:ext cx="5356193" cy="78123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/>
              <a:t>Авиамодель</a:t>
            </a:r>
            <a:endParaRPr lang="ru-RU" sz="4000" dirty="0"/>
          </a:p>
        </p:txBody>
      </p:sp>
      <p:sp>
        <p:nvSpPr>
          <p:cNvPr id="6" name="Стрелка: вниз 5">
            <a:extLst>
              <a:ext uri="{FF2B5EF4-FFF2-40B4-BE49-F238E27FC236}">
                <a16:creationId xmlns:a16="http://schemas.microsoft.com/office/drawing/2014/main" id="{7864786D-8CC2-1FE4-D1D4-4992591E5306}"/>
              </a:ext>
            </a:extLst>
          </p:cNvPr>
          <p:cNvSpPr/>
          <p:nvPr/>
        </p:nvSpPr>
        <p:spPr>
          <a:xfrm>
            <a:off x="2558248" y="942493"/>
            <a:ext cx="1180730" cy="90526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трелка: вниз 6">
            <a:extLst>
              <a:ext uri="{FF2B5EF4-FFF2-40B4-BE49-F238E27FC236}">
                <a16:creationId xmlns:a16="http://schemas.microsoft.com/office/drawing/2014/main" id="{67F25C82-D5F9-ADB3-0F96-67CD611BD108}"/>
              </a:ext>
            </a:extLst>
          </p:cNvPr>
          <p:cNvSpPr/>
          <p:nvPr/>
        </p:nvSpPr>
        <p:spPr>
          <a:xfrm>
            <a:off x="8417508" y="942491"/>
            <a:ext cx="1180730" cy="905263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E5C7665-FCB9-AF0C-64E4-BF112A568B95}"/>
              </a:ext>
            </a:extLst>
          </p:cNvPr>
          <p:cNvSpPr/>
          <p:nvPr/>
        </p:nvSpPr>
        <p:spPr>
          <a:xfrm>
            <a:off x="470518" y="1022305"/>
            <a:ext cx="11262800" cy="550300"/>
          </a:xfrm>
          <a:prstGeom prst="rect">
            <a:avLst/>
          </a:prstGeom>
          <a:solidFill>
            <a:srgbClr val="FF7C80">
              <a:alpha val="7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dirty="0"/>
              <a:t>Физическим лицам запрещаются ввоз на территорию РБ, хранение, оборот, эксплуатация и изготовление гражданских БЛА и авиамоделей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7EECCF3-F5B5-99C8-9AD5-4A20CD825B82}"/>
              </a:ext>
            </a:extLst>
          </p:cNvPr>
          <p:cNvSpPr/>
          <p:nvPr/>
        </p:nvSpPr>
        <p:spPr>
          <a:xfrm>
            <a:off x="488270" y="1847756"/>
            <a:ext cx="5356193" cy="23513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1400" dirty="0"/>
              <a:t>Беспилотный летательный аппарат, используемый в гражданской авиации, предназначенные для перевозки грузов и (или) </a:t>
            </a:r>
            <a:r>
              <a:rPr lang="ru-RU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оснащенные цифровыми камерами</a:t>
            </a:r>
            <a:r>
              <a:rPr lang="ru-RU" sz="1400" dirty="0"/>
              <a:t> и (или) другим оборудованием, которое позволяет выполнять в процессе полета различные функции, а также идентифицируемые запасные части к такому аппарату, не относящиеся к продукции военного назначения, контролируемой в рамках системы экспортного контроля</a:t>
            </a:r>
            <a:r>
              <a:rPr lang="en-US" sz="1400" dirty="0"/>
              <a:t>.</a:t>
            </a:r>
            <a:endParaRPr lang="ru-RU" sz="1400" dirty="0"/>
          </a:p>
          <a:p>
            <a:pPr algn="just"/>
            <a:endParaRPr lang="ru-RU" sz="1050" dirty="0"/>
          </a:p>
          <a:p>
            <a:r>
              <a:rPr lang="ru-RU" sz="1400" u="sng" dirty="0"/>
              <a:t>Типичные представители:</a:t>
            </a:r>
            <a:r>
              <a:rPr lang="ru-RU" sz="1400" dirty="0"/>
              <a:t> </a:t>
            </a:r>
            <a:r>
              <a:rPr lang="en-US" sz="1400" b="1" dirty="0"/>
              <a:t>DJI Fantom, DJI Spark Combo, DJI Inspire, DJI Mavic, DJI Mavic Air</a:t>
            </a:r>
            <a:r>
              <a:rPr lang="ru-RU" sz="1400" b="1" dirty="0"/>
              <a:t>.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F0B57F4-B1D4-0951-70C1-052BA3F12AA6}"/>
              </a:ext>
            </a:extLst>
          </p:cNvPr>
          <p:cNvSpPr/>
          <p:nvPr/>
        </p:nvSpPr>
        <p:spPr>
          <a:xfrm>
            <a:off x="6347539" y="1847756"/>
            <a:ext cx="5356193" cy="235138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1400" dirty="0"/>
              <a:t>Летательный аппарат без человека на борту, </a:t>
            </a:r>
            <a:r>
              <a:rPr lang="ru-RU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управление полетом которого возможно только при условии </a:t>
            </a:r>
            <a:r>
              <a:rPr lang="ru-RU" sz="20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визуального контакта</a:t>
            </a:r>
            <a:r>
              <a:rPr lang="ru-RU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1400" dirty="0"/>
              <a:t>с ним, не оснащенный никаким оборудованием, используемый в том числе для развлечений, а также идентифицируемые запасные части к нему, за исключением воздушных игрушечных шаров, воздушных змеев и летающих игрушек без дистанционного управления.</a:t>
            </a:r>
          </a:p>
          <a:p>
            <a:pPr algn="just"/>
            <a:endParaRPr lang="ru-RU" sz="1400" dirty="0"/>
          </a:p>
          <a:p>
            <a:pPr algn="just"/>
            <a:endParaRPr lang="ru-RU" sz="140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7923C0E-6A98-3476-CC0E-A77087E49D35}"/>
              </a:ext>
            </a:extLst>
          </p:cNvPr>
          <p:cNvSpPr/>
          <p:nvPr/>
        </p:nvSpPr>
        <p:spPr>
          <a:xfrm>
            <a:off x="470517" y="4829251"/>
            <a:ext cx="5356193" cy="14940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/>
              <a:t>- </a:t>
            </a:r>
            <a:r>
              <a:rPr lang="ru-RU" sz="2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подлежат</a:t>
            </a:r>
            <a:r>
              <a:rPr lang="ru-RU" sz="2200" dirty="0"/>
              <a:t> государственному учету; </a:t>
            </a:r>
            <a:endParaRPr lang="en-US" sz="2200" dirty="0"/>
          </a:p>
          <a:p>
            <a:r>
              <a:rPr lang="en-US" sz="2200" dirty="0"/>
              <a:t>- </a:t>
            </a:r>
            <a:r>
              <a:rPr lang="ru-RU" sz="2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требуют</a:t>
            </a:r>
            <a:r>
              <a:rPr lang="ru-RU" sz="2200" dirty="0"/>
              <a:t> разрешения на использование воздушного пространства (ИВП). </a:t>
            </a:r>
            <a:endParaRPr lang="ru-RU" sz="2200" b="1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B97F92A-075C-29F5-B675-4B09BF312856}"/>
              </a:ext>
            </a:extLst>
          </p:cNvPr>
          <p:cNvSpPr/>
          <p:nvPr/>
        </p:nvSpPr>
        <p:spPr>
          <a:xfrm>
            <a:off x="6329779" y="4829250"/>
            <a:ext cx="5356193" cy="149400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200" dirty="0"/>
              <a:t>- </a:t>
            </a:r>
            <a:r>
              <a:rPr lang="ru-RU" sz="2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не подлежат</a:t>
            </a:r>
            <a:r>
              <a:rPr lang="ru-RU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200" dirty="0"/>
              <a:t>государственному учету; </a:t>
            </a:r>
            <a:endParaRPr lang="en-US" sz="2200" dirty="0"/>
          </a:p>
          <a:p>
            <a:pPr algn="just"/>
            <a:r>
              <a:rPr lang="en-US" sz="2200" dirty="0"/>
              <a:t>- </a:t>
            </a:r>
            <a:r>
              <a:rPr lang="ru-RU" sz="2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не требуют</a:t>
            </a:r>
            <a:r>
              <a:rPr lang="ru-RU" sz="2200" b="1" i="1" dirty="0"/>
              <a:t> </a:t>
            </a:r>
            <a:r>
              <a:rPr lang="ru-RU" sz="2200" dirty="0"/>
              <a:t>разрешения на ИВП. </a:t>
            </a:r>
          </a:p>
        </p:txBody>
      </p:sp>
      <p:sp>
        <p:nvSpPr>
          <p:cNvPr id="15" name="Стрелка: вниз 14">
            <a:extLst>
              <a:ext uri="{FF2B5EF4-FFF2-40B4-BE49-F238E27FC236}">
                <a16:creationId xmlns:a16="http://schemas.microsoft.com/office/drawing/2014/main" id="{408F61A8-F7AD-A302-3CC3-D6578395CFB8}"/>
              </a:ext>
            </a:extLst>
          </p:cNvPr>
          <p:cNvSpPr/>
          <p:nvPr/>
        </p:nvSpPr>
        <p:spPr>
          <a:xfrm>
            <a:off x="2576001" y="4199138"/>
            <a:ext cx="1180730" cy="63011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: вниз 15">
            <a:extLst>
              <a:ext uri="{FF2B5EF4-FFF2-40B4-BE49-F238E27FC236}">
                <a16:creationId xmlns:a16="http://schemas.microsoft.com/office/drawing/2014/main" id="{BC09D8B7-EB08-3AFF-BB1C-83E36BDD28A7}"/>
              </a:ext>
            </a:extLst>
          </p:cNvPr>
          <p:cNvSpPr/>
          <p:nvPr/>
        </p:nvSpPr>
        <p:spPr>
          <a:xfrm>
            <a:off x="8435271" y="4199138"/>
            <a:ext cx="1180730" cy="630111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8743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AEA7AD-0789-B4F6-D16F-A18FE5D66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040"/>
            <a:ext cx="10515600" cy="1325563"/>
          </a:xfrm>
        </p:spPr>
        <p:txBody>
          <a:bodyPr/>
          <a:lstStyle/>
          <a:p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Порядок постановки на учет и эксплуатации гражданского БЛА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EC35CA-778E-F54E-3568-819ADAA41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04612" cy="479711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	</a:t>
            </a:r>
            <a:r>
              <a:rPr lang="ru-RU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на гос. учет гражданского БЛА</a:t>
            </a:r>
            <a:endParaRPr lang="en-US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ru-RU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Подготовка оператора гражданского БЛА</a:t>
            </a:r>
            <a:endParaRPr lang="en-US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Проведение оценки эксплуатационных рисков +  декларация о завершении самоподготовки (при эксплуатации в условиях повышенного риска)</a:t>
            </a:r>
            <a:endParaRPr lang="en-US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Получение доступа к КПТС «Интернет-заявка» </a:t>
            </a:r>
            <a:r>
              <a:rPr lang="ru-RU" sz="3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Белаэронавигации</a:t>
            </a:r>
            <a:endParaRPr lang="en-US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Разрешение на проведение аэрофотосъемки от Генерального штаба ВС РБ</a:t>
            </a:r>
            <a:endParaRPr lang="en-US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</a:t>
            </a:r>
            <a:r>
              <a:rPr lang="en-US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Разрешение на использование отснятых материалов</a:t>
            </a:r>
          </a:p>
          <a:p>
            <a:pPr marL="0" indent="0" algn="just">
              <a:buNone/>
            </a:pPr>
            <a:endParaRPr lang="ru-RU" dirty="0"/>
          </a:p>
          <a:p>
            <a:pPr marL="514350" indent="-514350"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927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D139CB-DFB5-3843-5A97-C54E0A6C7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Постановка на государственный учет гражданских БЛА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4B5B3441-CA57-B5CB-D2FD-CBFCE2082C16}"/>
              </a:ext>
            </a:extLst>
          </p:cNvPr>
          <p:cNvSpPr txBox="1">
            <a:spLocks/>
          </p:cNvSpPr>
          <p:nvPr/>
        </p:nvSpPr>
        <p:spPr>
          <a:xfrm>
            <a:off x="838200" y="2124923"/>
            <a:ext cx="10515600" cy="442679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ru-RU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входит в пакет документов к заявлению о постановке на государственный учет гражданских БЛА: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Разрешение на право эксплуатации радиоэлектронного средства или высокочастотного устройства, которое выдается Департаментом по авиации (согласно Указу Президента Республики Беларусь № 297 от 25 сентября 2023 г.).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Заполненное заявление о постановке на государственный учет гражданского БЛА.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Цветные фотографии гражданского БЛА со всех ракурсов, всех наклеек, надписей, нанесенных на гражданский БЛА, его упаковочную тару производителя гражданского БЛА, а также серийный номер гражданского БЛА (как правило, находится под батареей гражданского БЛА).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Копию технического паспорта с характеристиками гражданского БЛА конкретной модели (допускается копия из интернет-ресурса официального сайта производителя).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Копия свидетельства о государственной регистрации организации, эксплуатирующей гражданский БЛА, заверенная печатью и подписью директора организации, эксплуатирующей гражданский БЛА.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C0ED4BD-3CBB-D5BE-F320-A8CB5F99F00B}"/>
              </a:ext>
            </a:extLst>
          </p:cNvPr>
          <p:cNvSpPr/>
          <p:nvPr/>
        </p:nvSpPr>
        <p:spPr>
          <a:xfrm>
            <a:off x="838200" y="1325562"/>
            <a:ext cx="10515600" cy="663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400" dirty="0"/>
              <a:t>Осуществляется в Департаменте по авиации министерства транспорта и коммуникаций Республики Беларусь</a:t>
            </a:r>
          </a:p>
        </p:txBody>
      </p:sp>
    </p:spTree>
    <p:extLst>
      <p:ext uri="{BB962C8B-B14F-4D97-AF65-F5344CB8AC3E}">
        <p14:creationId xmlns:p14="http://schemas.microsoft.com/office/powerpoint/2010/main" val="2896980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7DA251-BBE5-05AD-2E51-4DA5963BE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233" y="373766"/>
            <a:ext cx="4949058" cy="6998528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79F4B76-3AF6-F7C6-614C-80003C093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07" y="-106532"/>
            <a:ext cx="11656379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Уведомление о постановке на государственный учет </a:t>
            </a:r>
          </a:p>
        </p:txBody>
      </p:sp>
    </p:spTree>
    <p:extLst>
      <p:ext uri="{BB962C8B-B14F-4D97-AF65-F5344CB8AC3E}">
        <p14:creationId xmlns:p14="http://schemas.microsoft.com/office/powerpoint/2010/main" val="665549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B33FB-B06E-5466-F23B-C3CCC0325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3063"/>
            <a:ext cx="10951341" cy="60786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Подготовка оператора гражданского БЛА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A1FF601-65B6-9475-5420-A79B27F00BCB}"/>
              </a:ext>
            </a:extLst>
          </p:cNvPr>
          <p:cNvSpPr/>
          <p:nvPr/>
        </p:nvSpPr>
        <p:spPr>
          <a:xfrm>
            <a:off x="838199" y="1091952"/>
            <a:ext cx="5332514" cy="7634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Эксплуатации гражданских БЛА</a:t>
            </a:r>
          </a:p>
          <a:p>
            <a:pPr algn="ctr"/>
            <a:r>
              <a:rPr lang="ru-RU" sz="2400" dirty="0"/>
              <a:t>в условиях </a:t>
            </a:r>
            <a:r>
              <a:rPr lang="ru-RU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умеренного</a:t>
            </a:r>
            <a:r>
              <a:rPr lang="ru-RU" sz="2400" dirty="0"/>
              <a:t> риска: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3BF37E5-78DC-BA0D-6E54-419E1DE38B7B}"/>
              </a:ext>
            </a:extLst>
          </p:cNvPr>
          <p:cNvSpPr/>
          <p:nvPr/>
        </p:nvSpPr>
        <p:spPr>
          <a:xfrm>
            <a:off x="6457028" y="1091953"/>
            <a:ext cx="5332514" cy="76348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Эксплуатации гражданских БЛА</a:t>
            </a:r>
          </a:p>
          <a:p>
            <a:pPr algn="ctr"/>
            <a:r>
              <a:rPr lang="ru-RU" sz="2400" dirty="0"/>
              <a:t>в условиях </a:t>
            </a:r>
            <a:r>
              <a:rPr lang="ru-RU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повышенного</a:t>
            </a:r>
            <a:r>
              <a:rPr lang="ru-RU" sz="2400" dirty="0"/>
              <a:t> риска: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03A2B29-E4F6-2A6C-34C5-819E8DDCAD56}"/>
              </a:ext>
            </a:extLst>
          </p:cNvPr>
          <p:cNvSpPr/>
          <p:nvPr/>
        </p:nvSpPr>
        <p:spPr>
          <a:xfrm>
            <a:off x="838199" y="2068497"/>
            <a:ext cx="5332514" cy="79011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Основной фактор: </a:t>
            </a:r>
            <a:r>
              <a:rPr lang="ru-RU" u="sng" dirty="0"/>
              <a:t>при летной эксплуатации необходимо удерживать гражданский БЛА в пределах прямой видимости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053A0B2-A247-0D7E-530F-668BA3B8E555}"/>
              </a:ext>
            </a:extLst>
          </p:cNvPr>
          <p:cNvSpPr/>
          <p:nvPr/>
        </p:nvSpPr>
        <p:spPr>
          <a:xfrm>
            <a:off x="838197" y="3062797"/>
            <a:ext cx="5332513" cy="2703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Подготовка оператора гражданского БЛА для эксплуатации гражданского БЛА в условиях </a:t>
            </a:r>
            <a:r>
              <a:rPr lang="ru-RU" sz="16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умеренного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риска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B2CA52B-4D04-02E7-D36F-DB31462EA92D}"/>
              </a:ext>
            </a:extLst>
          </p:cNvPr>
          <p:cNvSpPr/>
          <p:nvPr/>
        </p:nvSpPr>
        <p:spPr>
          <a:xfrm>
            <a:off x="6457028" y="3062796"/>
            <a:ext cx="5332518" cy="270325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Подготовка оператора гражданского БЛА для эксплуатации гражданского БЛА в условиях </a:t>
            </a:r>
            <a:r>
              <a:rPr lang="ru-RU" sz="16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повышенного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риска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Необходимо провести </a:t>
            </a:r>
            <a:r>
              <a:rPr lang="ru-RU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оценку эксплуатационных рисков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представляет ее вместе с </a:t>
            </a:r>
            <a:r>
              <a:rPr lang="ru-RU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декларацией о завершении самоподготовки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 порядку эксплуатации гражданского БЛА оператором гражданского БЛА в Департамент по авиации при подаче заявления о постановке на государственный учет гражданского БЛА.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783E322F-4028-F743-7DC4-8A8C3277E3AC}"/>
              </a:ext>
            </a:extLst>
          </p:cNvPr>
          <p:cNvCxnSpPr>
            <a:cxnSpLocks/>
          </p:cNvCxnSpPr>
          <p:nvPr/>
        </p:nvCxnSpPr>
        <p:spPr>
          <a:xfrm>
            <a:off x="3486701" y="1855433"/>
            <a:ext cx="0" cy="2130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9639C000-4A1E-8601-8ED8-68CB78CFFD1B}"/>
              </a:ext>
            </a:extLst>
          </p:cNvPr>
          <p:cNvCxnSpPr>
            <a:cxnSpLocks/>
          </p:cNvCxnSpPr>
          <p:nvPr/>
        </p:nvCxnSpPr>
        <p:spPr>
          <a:xfrm>
            <a:off x="3479672" y="2860090"/>
            <a:ext cx="0" cy="2130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2647B07-59A3-86FA-96BA-8C51497417B9}"/>
              </a:ext>
            </a:extLst>
          </p:cNvPr>
          <p:cNvSpPr/>
          <p:nvPr/>
        </p:nvSpPr>
        <p:spPr>
          <a:xfrm>
            <a:off x="6457025" y="2068497"/>
            <a:ext cx="5332517" cy="79011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Все, что не относится к умеренному риску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A3CCA6D1-2E06-AC35-1465-94B39DAD12EC}"/>
              </a:ext>
            </a:extLst>
          </p:cNvPr>
          <p:cNvCxnSpPr>
            <a:cxnSpLocks/>
          </p:cNvCxnSpPr>
          <p:nvPr/>
        </p:nvCxnSpPr>
        <p:spPr>
          <a:xfrm>
            <a:off x="9095174" y="1855433"/>
            <a:ext cx="0" cy="2130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280791AA-39B3-D759-795D-090CEB0E1B48}"/>
              </a:ext>
            </a:extLst>
          </p:cNvPr>
          <p:cNvCxnSpPr>
            <a:cxnSpLocks/>
          </p:cNvCxnSpPr>
          <p:nvPr/>
        </p:nvCxnSpPr>
        <p:spPr>
          <a:xfrm>
            <a:off x="9095174" y="2860090"/>
            <a:ext cx="0" cy="2130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A21E4D8-6306-0D74-1E7C-0B2029B27545}"/>
              </a:ext>
            </a:extLst>
          </p:cNvPr>
          <p:cNvSpPr/>
          <p:nvPr/>
        </p:nvSpPr>
        <p:spPr>
          <a:xfrm>
            <a:off x="838196" y="5850385"/>
            <a:ext cx="10951345" cy="873952"/>
          </a:xfrm>
          <a:prstGeom prst="rect">
            <a:avLst/>
          </a:prstGeom>
          <a:solidFill>
            <a:srgbClr val="FF7C8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Организация, эксплуатирующая гражданский БЛА, должна эксплуатировать гражданский БЛА в соответствии с требованиями Правил использования воздушного пространства Республики Беларусь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в.т.ч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Получать разрешение на ИВП)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EDB2D7-5DC9-389F-D600-BB556059CEB9}"/>
              </a:ext>
            </a:extLst>
          </p:cNvPr>
          <p:cNvSpPr txBox="1"/>
          <p:nvPr/>
        </p:nvSpPr>
        <p:spPr>
          <a:xfrm>
            <a:off x="2176874" y="594804"/>
            <a:ext cx="8273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Определяем уровень риска эксплуатации гражданского БЛА</a:t>
            </a:r>
          </a:p>
        </p:txBody>
      </p:sp>
    </p:spTree>
    <p:extLst>
      <p:ext uri="{BB962C8B-B14F-4D97-AF65-F5344CB8AC3E}">
        <p14:creationId xmlns:p14="http://schemas.microsoft.com/office/powerpoint/2010/main" val="1472726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20871C-6DFA-F9B0-CD76-2AE459FA11D5}"/>
              </a:ext>
            </a:extLst>
          </p:cNvPr>
          <p:cNvSpPr txBox="1"/>
          <p:nvPr/>
        </p:nvSpPr>
        <p:spPr>
          <a:xfrm>
            <a:off x="2157624" y="94290"/>
            <a:ext cx="8273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Где пройти подготовку операторов гражданский БЛА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F596A18-66A1-7EDF-83F2-6926F415658E}"/>
              </a:ext>
            </a:extLst>
          </p:cNvPr>
          <p:cNvSpPr/>
          <p:nvPr/>
        </p:nvSpPr>
        <p:spPr>
          <a:xfrm>
            <a:off x="259883" y="555955"/>
            <a:ext cx="5958038" cy="7634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Эксплуатации гражданских БЛА</a:t>
            </a:r>
          </a:p>
          <a:p>
            <a:pPr algn="ctr"/>
            <a:r>
              <a:rPr lang="ru-RU" sz="2400" dirty="0"/>
              <a:t>в условиях </a:t>
            </a:r>
            <a:r>
              <a:rPr lang="ru-RU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умеренного</a:t>
            </a:r>
            <a:r>
              <a:rPr lang="ru-RU" sz="2400" dirty="0"/>
              <a:t> риска: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E497F8F-63EE-D855-B8EE-D4FEF6A42A39}"/>
              </a:ext>
            </a:extLst>
          </p:cNvPr>
          <p:cNvSpPr/>
          <p:nvPr/>
        </p:nvSpPr>
        <p:spPr>
          <a:xfrm>
            <a:off x="6466653" y="555955"/>
            <a:ext cx="5465464" cy="76348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Эксплуатации гражданских БЛА</a:t>
            </a:r>
          </a:p>
          <a:p>
            <a:pPr algn="ctr"/>
            <a:r>
              <a:rPr lang="ru-RU" sz="2400" dirty="0"/>
              <a:t>в условиях </a:t>
            </a:r>
            <a:r>
              <a:rPr lang="ru-RU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повышенного</a:t>
            </a:r>
            <a:r>
              <a:rPr lang="ru-RU" sz="2400" dirty="0"/>
              <a:t> риска: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00A9E7-3A5D-2326-A621-E8ABC5527024}"/>
              </a:ext>
            </a:extLst>
          </p:cNvPr>
          <p:cNvSpPr txBox="1"/>
          <p:nvPr/>
        </p:nvSpPr>
        <p:spPr>
          <a:xfrm>
            <a:off x="259883" y="1397674"/>
            <a:ext cx="5958038" cy="6573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215" algn="just">
              <a:lnSpc>
                <a:spcPts val="1500"/>
              </a:lnSpc>
            </a:pPr>
            <a:r>
              <a:rPr lang="ru-RU" sz="14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УО «Белорусская государственная академия авиации», Институт повышения квалификации и переподготовки</a:t>
            </a:r>
            <a:endParaRPr lang="ru-RU" sz="1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ts val="1500"/>
              </a:lnSpc>
            </a:pPr>
            <a:endParaRPr lang="ru-RU" sz="1400" dirty="0">
              <a:solidFill>
                <a:srgbClr val="000000"/>
              </a:solidFill>
              <a:highlight>
                <a:srgbClr val="FFFFFF"/>
              </a:highlight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ts val="1500"/>
              </a:lnSpc>
            </a:pPr>
            <a:r>
              <a:rPr lang="ru-RU" sz="1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 «Белорусский государственный технологический университет». Институт переподготовки и повышения квалификации</a:t>
            </a:r>
          </a:p>
          <a:p>
            <a:pPr indent="450215" algn="just">
              <a:lnSpc>
                <a:spcPts val="1500"/>
              </a:lnSpc>
            </a:pPr>
            <a:endParaRPr lang="ru-RU" sz="14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ts val="1500"/>
              </a:lnSpc>
            </a:pPr>
            <a:r>
              <a:rPr lang="ru-RU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УО «Белорусский государственный аграрный технический университет». Институт повышения квалификации и переподготовки кадров агропромышленного комплекса</a:t>
            </a: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(220012, г. Минск, пр-т Независимости, д. 99. Телефон: </a:t>
            </a:r>
            <a:b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+375 (33) 638 91 85; E-mail: </a:t>
            </a:r>
            <a:r>
              <a:rPr lang="ru-RU" sz="1400" u="sng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ipk@bs</a:t>
            </a:r>
            <a:r>
              <a:rPr lang="en-US" sz="14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a</a:t>
            </a:r>
            <a:r>
              <a:rPr lang="ru-RU" sz="14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tu.by</a:t>
            </a: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</a:p>
          <a:p>
            <a:pPr indent="450215" algn="just">
              <a:lnSpc>
                <a:spcPts val="1500"/>
              </a:lnSpc>
            </a:pPr>
            <a:r>
              <a:rPr lang="ru-RU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Филиал «Институт переподготовки и повышения квалификации» Университета гражданской защиты Министерства по чрезвычайным ситуациям Республики Беларусь. (</a:t>
            </a: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Минская обл., Борисовский р-н., д. Светлая Роща, д. 1. Телефон: </a:t>
            </a:r>
            <a:b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+375 (17) 790 01 46; E-mail: </a:t>
            </a:r>
            <a:r>
              <a:rPr lang="ru-RU" sz="1400" u="none" strike="noStrike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pochta@ucp.by</a:t>
            </a: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</a:p>
          <a:p>
            <a:pPr indent="450215" algn="just">
              <a:lnSpc>
                <a:spcPts val="1500"/>
              </a:lnSpc>
            </a:pPr>
            <a:r>
              <a:rPr lang="ru-RU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Учреждение образования «Центр подготовки, повышения квалификации и переподготовки кадров республиканского государственно-общественного объединения «Добровольное общество содействия армии, авиации и флоту Республики Беларусь»</a:t>
            </a: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(220035, г. Минск, ул. Игнатенко, д. 7. Телефон: +375 (17) 378 60 07; </a:t>
            </a:r>
            <a:b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E-mail: </a:t>
            </a:r>
            <a:r>
              <a:rPr lang="ru-RU" sz="1400" u="none" strike="noStrike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uchc_dosaaf@tut.by</a:t>
            </a: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</a:p>
          <a:p>
            <a:pPr indent="450215" algn="just">
              <a:lnSpc>
                <a:spcPts val="1500"/>
              </a:lnSpc>
            </a:pPr>
            <a:r>
              <a:rPr lang="ru-RU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Частное учреждение образования «Учебный центр подготовки, переподготовки и повышения квалификации «Кадры». </a:t>
            </a:r>
            <a:r>
              <a:rPr lang="ru-RU" sz="1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210015, г. Витебск, ул. 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Жесткова</a:t>
            </a: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д. 7, 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каб</a:t>
            </a: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 212. Факс: 8 (021) 248 12 37, телефон: +375 (29) 202 81 35; 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mail</a:t>
            </a: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400" u="sng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kadr</a:t>
            </a:r>
            <a:r>
              <a:rPr lang="ru-RU" sz="14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.</a:t>
            </a:r>
            <a:r>
              <a:rPr lang="en-US" sz="14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by</a:t>
            </a:r>
            <a:r>
              <a:rPr lang="ru-RU" sz="14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@</a:t>
            </a:r>
            <a:r>
              <a:rPr lang="en-US" sz="14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mail</a:t>
            </a:r>
            <a:r>
              <a:rPr lang="ru-RU" sz="14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.</a:t>
            </a:r>
            <a:r>
              <a:rPr lang="en-US" sz="1400" u="sng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ru</a:t>
            </a: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ts val="1500"/>
              </a:lnSpc>
            </a:pP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spcBef>
                <a:spcPts val="600"/>
              </a:spcBef>
            </a:pP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spcBef>
                <a:spcPts val="600"/>
              </a:spcBef>
            </a:pP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spcBef>
                <a:spcPts val="600"/>
              </a:spcBef>
            </a:pPr>
            <a:endParaRPr lang="ru-RU" sz="1400" b="1" dirty="0">
              <a:effectLst/>
              <a:highlight>
                <a:srgbClr val="FFFFFF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5C8768-20E5-B6F3-2128-A282718A9592}"/>
              </a:ext>
            </a:extLst>
          </p:cNvPr>
          <p:cNvSpPr txBox="1"/>
          <p:nvPr/>
        </p:nvSpPr>
        <p:spPr>
          <a:xfrm>
            <a:off x="6466653" y="1397674"/>
            <a:ext cx="5465464" cy="5385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215"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ru-RU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Учреждение образования «Центр подготовки, повышения квалификации и переподготовки кадров республиканского государственно-общественного объединения «Добровольное общество содействия армии, авиации и флоту Республики Беларусь»</a:t>
            </a: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(220035, г. Минск, ул. Игнатенко, д. 7. Телефон: +375 (17) 378 60 07; E-mail: </a:t>
            </a:r>
            <a:r>
              <a:rPr lang="ru-RU" sz="1400" u="none" strike="noStrike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uchc_dosaaf@tut.by</a:t>
            </a: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</a:p>
          <a:p>
            <a:pPr indent="450215"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endParaRPr lang="ru-RU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endParaRPr lang="ru-RU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endParaRPr lang="ru-RU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endParaRPr lang="ru-RU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endParaRPr lang="ru-RU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endParaRPr lang="ru-RU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endParaRPr lang="ru-RU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endParaRPr lang="ru-RU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  <a:hlinkClick r:id="rId6"/>
            </a:endParaRPr>
          </a:p>
          <a:p>
            <a:pPr indent="450215" algn="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Ссылка на список учреждений на сайте Департамента по авиации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520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17497F-EDA9-A15A-4009-7672FC3A7E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850" t="12111" r="14150" b="21060"/>
          <a:stretch/>
        </p:blipFill>
        <p:spPr>
          <a:xfrm>
            <a:off x="7489630" y="870012"/>
            <a:ext cx="4444918" cy="63652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FF635E-D885-76DF-C7C2-5294DA468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52" y="0"/>
            <a:ext cx="11478827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Разрешение на эксплуатацию гражданского БЛА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D040DD-31F4-FB1A-659F-77109BF44C37}"/>
              </a:ext>
            </a:extLst>
          </p:cNvPr>
          <p:cNvSpPr txBox="1"/>
          <p:nvPr/>
        </p:nvSpPr>
        <p:spPr>
          <a:xfrm>
            <a:off x="455720" y="1318412"/>
            <a:ext cx="75075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i="0" u="none" strike="noStrike" dirty="0">
                <a:solidFill>
                  <a:srgbClr val="0B336A"/>
                </a:solidFill>
                <a:effectLst/>
                <a:highlight>
                  <a:srgbClr val="F5F8FB"/>
                </a:highlight>
                <a:latin typeface="PT Sans" panose="020B0503020203020204" pitchFamily="34" charset="-52"/>
                <a:hlinkClick r:id="rId3"/>
              </a:rPr>
              <a:t>Руководство по оценке эксплуатационных рисков при выполнении полетов гражданских беспилотных летательных аппаратов Приказ ДА от 15.03.2024 №82</a:t>
            </a:r>
            <a:endParaRPr lang="ru-RU" b="1" i="0" u="none" strike="noStrike" dirty="0">
              <a:solidFill>
                <a:srgbClr val="0B336A"/>
              </a:solidFill>
              <a:effectLst/>
              <a:highlight>
                <a:srgbClr val="F5F8FB"/>
              </a:highlight>
              <a:latin typeface="PT Sans" panose="020B0503020203020204" pitchFamily="34" charset="-52"/>
            </a:endParaRPr>
          </a:p>
          <a:p>
            <a:pPr algn="just"/>
            <a:endParaRPr lang="ru-RU" b="0" i="0" dirty="0">
              <a:solidFill>
                <a:srgbClr val="3A4758"/>
              </a:solidFill>
              <a:effectLst/>
              <a:highlight>
                <a:srgbClr val="F5F8FB"/>
              </a:highlight>
              <a:latin typeface="PT Sans" panose="020B0503020203020204" pitchFamily="34" charset="-52"/>
            </a:endParaRPr>
          </a:p>
          <a:p>
            <a:pPr algn="just"/>
            <a:r>
              <a:rPr lang="ru-RU" b="1" i="0" u="sng" dirty="0">
                <a:solidFill>
                  <a:srgbClr val="0B336A"/>
                </a:solidFill>
                <a:effectLst/>
                <a:highlight>
                  <a:srgbClr val="F5F8FB"/>
                </a:highlight>
                <a:latin typeface="PT Sans" panose="020B0503020203020204" pitchFamily="34" charset="-52"/>
                <a:hlinkClick r:id="rId4"/>
              </a:rPr>
              <a:t>Инструктивный материал по оценке эксплуатационных рисков</a:t>
            </a:r>
          </a:p>
          <a:p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185074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878</TotalTime>
  <Words>1086</Words>
  <Application>Microsoft Office PowerPoint</Application>
  <PresentationFormat>Широкоэкранный</PresentationFormat>
  <Paragraphs>95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PT Sans</vt:lpstr>
      <vt:lpstr>Times New Roman</vt:lpstr>
      <vt:lpstr>Тема Office</vt:lpstr>
      <vt:lpstr>Порядок постановки на учет и дальнейшей эксплуатации гражданских беспилотных летательных аппаратов</vt:lpstr>
      <vt:lpstr>Главные нормативные документы в области эксплуатации гражданских БЛА </vt:lpstr>
      <vt:lpstr>Презентация PowerPoint</vt:lpstr>
      <vt:lpstr>Порядок постановки на учет и эксплуатации гражданского БЛА</vt:lpstr>
      <vt:lpstr>1. Постановка на государственный учет гражданских БЛА</vt:lpstr>
      <vt:lpstr>Уведомление о постановке на государственный учет </vt:lpstr>
      <vt:lpstr>2. Подготовка оператора гражданского БЛА</vt:lpstr>
      <vt:lpstr>Презентация PowerPoint</vt:lpstr>
      <vt:lpstr>Разрешение на эксплуатацию гражданского БЛА</vt:lpstr>
      <vt:lpstr>3. Получение доступа к КПТС «Интернет-заявка» Белаэронавигации</vt:lpstr>
      <vt:lpstr>4. Разрешение на проведение аэрофотосъемки от Генерального штаба ВС РБ</vt:lpstr>
      <vt:lpstr>Презентация PowerPoint</vt:lpstr>
      <vt:lpstr>К заявке прилагается:</vt:lpstr>
      <vt:lpstr>Презентация PowerPoint</vt:lpstr>
      <vt:lpstr>4.1 Разрешение на использование отснятых материалов </vt:lpstr>
    </vt:vector>
  </TitlesOfParts>
  <Company>RePack by SPecialiST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Порядок эксплуатации гражданских беспилотных летательных аппаратов</dc:title>
  <dc:creator>Новиков Алексей Александрович</dc:creator>
  <cp:lastModifiedBy>Новиков Алексей Александрович</cp:lastModifiedBy>
  <cp:revision>5</cp:revision>
  <dcterms:created xsi:type="dcterms:W3CDTF">2024-05-15T13:06:11Z</dcterms:created>
  <dcterms:modified xsi:type="dcterms:W3CDTF">2024-05-18T11:47:34Z</dcterms:modified>
</cp:coreProperties>
</file>